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0" r:id="rId3"/>
    <p:sldId id="257" r:id="rId4"/>
    <p:sldId id="260" r:id="rId5"/>
    <p:sldId id="261" r:id="rId6"/>
    <p:sldId id="262" r:id="rId7"/>
    <p:sldId id="263" r:id="rId8"/>
    <p:sldId id="264" r:id="rId9"/>
    <p:sldId id="265" r:id="rId10"/>
    <p:sldId id="266" r:id="rId11"/>
    <p:sldId id="258" r:id="rId12"/>
    <p:sldId id="281" r:id="rId13"/>
    <p:sldId id="267" r:id="rId14"/>
    <p:sldId id="283" r:id="rId15"/>
    <p:sldId id="282" r:id="rId16"/>
    <p:sldId id="268" r:id="rId17"/>
    <p:sldId id="280" r:id="rId18"/>
    <p:sldId id="277" r:id="rId19"/>
    <p:sldId id="292" r:id="rId20"/>
    <p:sldId id="293" r:id="rId21"/>
    <p:sldId id="279" r:id="rId22"/>
    <p:sldId id="278" r:id="rId23"/>
    <p:sldId id="288" r:id="rId24"/>
    <p:sldId id="290" r:id="rId25"/>
    <p:sldId id="291" r:id="rId26"/>
    <p:sldId id="289" r:id="rId27"/>
    <p:sldId id="287" r:id="rId28"/>
    <p:sldId id="273" r:id="rId29"/>
    <p:sldId id="274" r:id="rId30"/>
    <p:sldId id="275" r:id="rId31"/>
    <p:sldId id="271" r:id="rId32"/>
    <p:sldId id="272" r:id="rId33"/>
    <p:sldId id="284" r:id="rId34"/>
    <p:sldId id="259" r:id="rId35"/>
    <p:sldId id="276" r:id="rId36"/>
    <p:sldId id="269" r:id="rId37"/>
    <p:sldId id="285" r:id="rId38"/>
    <p:sldId id="28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201358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BE704-1F82-465F-9118-281336996C16}" type="datetimeFigureOut">
              <a:rPr lang="en-US" smtClean="0"/>
              <a:t>27-Feb-20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309438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22427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7153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270722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299570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278193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190432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69132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361476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112173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BE704-1F82-465F-9118-281336996C16}" type="datetimeFigureOut">
              <a:rPr lang="en-US" smtClean="0"/>
              <a:t>27-Feb-20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260533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BE704-1F82-465F-9118-281336996C16}" type="datetimeFigureOut">
              <a:rPr lang="en-US" smtClean="0"/>
              <a:t>27-Feb-20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37528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327829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153106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A8BE704-1F82-465F-9118-281336996C16}" type="datetimeFigureOut">
              <a:rPr lang="en-US" smtClean="0"/>
              <a:t>27-Feb-20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205833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BE704-1F82-465F-9118-281336996C16}" type="datetimeFigureOut">
              <a:rPr lang="en-US" smtClean="0"/>
              <a:t>27-Feb-20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529A0-B6FA-49B3-9A1C-B046736E6974}" type="slidenum">
              <a:rPr lang="en-US" smtClean="0"/>
              <a:t>‹#›</a:t>
            </a:fld>
            <a:endParaRPr lang="en-US"/>
          </a:p>
        </p:txBody>
      </p:sp>
    </p:spTree>
    <p:extLst>
      <p:ext uri="{BB962C8B-B14F-4D97-AF65-F5344CB8AC3E}">
        <p14:creationId xmlns:p14="http://schemas.microsoft.com/office/powerpoint/2010/main" val="82325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8BE704-1F82-465F-9118-281336996C16}" type="datetimeFigureOut">
              <a:rPr lang="en-US" smtClean="0"/>
              <a:t>27-Feb-20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65529A0-B6FA-49B3-9A1C-B046736E6974}" type="slidenum">
              <a:rPr lang="en-US" smtClean="0"/>
              <a:t>‹#›</a:t>
            </a:fld>
            <a:endParaRPr lang="en-US"/>
          </a:p>
        </p:txBody>
      </p:sp>
    </p:spTree>
    <p:extLst>
      <p:ext uri="{BB962C8B-B14F-4D97-AF65-F5344CB8AC3E}">
        <p14:creationId xmlns:p14="http://schemas.microsoft.com/office/powerpoint/2010/main" val="284015114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1215-F2A2-4298-8CB4-23C74C5C47B7}"/>
              </a:ext>
            </a:extLst>
          </p:cNvPr>
          <p:cNvSpPr>
            <a:spLocks noGrp="1"/>
          </p:cNvSpPr>
          <p:nvPr>
            <p:ph type="ctrTitle"/>
          </p:nvPr>
        </p:nvSpPr>
        <p:spPr>
          <a:xfrm>
            <a:off x="1883822" y="1158828"/>
            <a:ext cx="8825658" cy="2048198"/>
          </a:xfrm>
        </p:spPr>
        <p:txBody>
          <a:bodyPr/>
          <a:lstStyle/>
          <a:p>
            <a:pPr algn="ctr"/>
            <a:r>
              <a:rPr lang="en-US" sz="4000" dirty="0">
                <a:latin typeface="Times New Roman" panose="02020603050405020304" pitchFamily="18" charset="0"/>
                <a:cs typeface="Times New Roman" panose="02020603050405020304" pitchFamily="18" charset="0"/>
              </a:rPr>
              <a:t>PETER PAUL RUBENS</a:t>
            </a:r>
          </a:p>
        </p:txBody>
      </p:sp>
      <p:sp>
        <p:nvSpPr>
          <p:cNvPr id="3" name="Subtitle 2">
            <a:extLst>
              <a:ext uri="{FF2B5EF4-FFF2-40B4-BE49-F238E27FC236}">
                <a16:creationId xmlns:a16="http://schemas.microsoft.com/office/drawing/2014/main" id="{986412D5-5235-415D-87B4-3DB472A1F32C}"/>
              </a:ext>
            </a:extLst>
          </p:cNvPr>
          <p:cNvSpPr>
            <a:spLocks noGrp="1"/>
          </p:cNvSpPr>
          <p:nvPr>
            <p:ph type="subTitle" idx="1"/>
          </p:nvPr>
        </p:nvSpPr>
        <p:spPr>
          <a:xfrm>
            <a:off x="1923583" y="3922644"/>
            <a:ext cx="8825658" cy="1053547"/>
          </a:xfrm>
        </p:spPr>
        <p:txBody>
          <a:bodyPr>
            <a:normAutofit/>
          </a:bodyPr>
          <a:lstStyle/>
          <a:p>
            <a:pPr algn="ctr"/>
            <a:r>
              <a:rPr lang="en-US" sz="2000" dirty="0">
                <a:latin typeface="Times New Roman" panose="02020603050405020304" pitchFamily="18" charset="0"/>
                <a:cs typeface="Times New Roman" panose="02020603050405020304" pitchFamily="18" charset="0"/>
              </a:rPr>
              <a:t>HISTORY OF WESTERN ART</a:t>
            </a:r>
          </a:p>
          <a:p>
            <a:pPr algn="ctr"/>
            <a:r>
              <a:rPr lang="en-US" sz="2000" dirty="0">
                <a:latin typeface="Times New Roman" panose="02020603050405020304" pitchFamily="18" charset="0"/>
                <a:cs typeface="Times New Roman" panose="02020603050405020304" pitchFamily="18" charset="0"/>
              </a:rPr>
              <a:t>BFA-II</a:t>
            </a:r>
          </a:p>
        </p:txBody>
      </p:sp>
    </p:spTree>
    <p:extLst>
      <p:ext uri="{BB962C8B-B14F-4D97-AF65-F5344CB8AC3E}">
        <p14:creationId xmlns:p14="http://schemas.microsoft.com/office/powerpoint/2010/main" val="116174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Peter Paul Rubens (</a:t>
            </a:r>
            <a:r>
              <a:rPr lang="en-US" sz="2800" dirty="0">
                <a:latin typeface="Times New Roman" panose="02020603050405020304" pitchFamily="18" charset="0"/>
                <a:cs typeface="Times New Roman" panose="02020603050405020304" pitchFamily="18" charset="0"/>
              </a:rPr>
              <a:t>A Flemish Painter</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39758" y="675861"/>
            <a:ext cx="11820939" cy="6182139"/>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Rubens last decade was spent freely pursuing the most interesting commissions and his own artistic inspirations in and around Antwerp. In 1630, at the age of 53 years, he married his first wife Isabella’s niece, the beautiful 16-year-old Helene </a:t>
            </a:r>
            <a:r>
              <a:rPr lang="en-US" sz="2200" dirty="0" err="1">
                <a:latin typeface="Times New Roman" panose="02020603050405020304" pitchFamily="18" charset="0"/>
                <a:cs typeface="Times New Roman" panose="02020603050405020304" pitchFamily="18" charset="0"/>
              </a:rPr>
              <a:t>Fourment</a:t>
            </a:r>
            <a:r>
              <a:rPr lang="en-US" sz="2200" dirty="0">
                <a:latin typeface="Times New Roman" panose="02020603050405020304" pitchFamily="18" charset="0"/>
                <a:cs typeface="Times New Roman" panose="02020603050405020304" pitchFamily="18" charset="0"/>
              </a:rPr>
              <a:t>, whom he also used as his model in many of his paintings.</a:t>
            </a:r>
            <a:endParaRPr lang="en-US"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During these final ten years, Helene bore Rubens five children. Plagued by arthritis, Rubens body had become frail yet he continued to work. He wrote to his friend in 1634, “...Today I am so overburdened with the preparations for the triumphal entry of the Cardinal-</a:t>
            </a:r>
            <a:r>
              <a:rPr lang="en-US" sz="2200" dirty="0" err="1">
                <a:latin typeface="Times New Roman" panose="02020603050405020304" pitchFamily="18" charset="0"/>
                <a:cs typeface="Times New Roman" panose="02020603050405020304" pitchFamily="18" charset="0"/>
              </a:rPr>
              <a:t>Infante</a:t>
            </a:r>
            <a:r>
              <a:rPr lang="en-US" sz="2200" dirty="0">
                <a:latin typeface="Times New Roman" panose="02020603050405020304" pitchFamily="18" charset="0"/>
                <a:cs typeface="Times New Roman" panose="02020603050405020304" pitchFamily="18" charset="0"/>
              </a:rPr>
              <a:t>, that I have time neither to live or to write... I believe you would not be displeased at the invention and variety of subjects, the novelty of designs and the fitness of their application”. In 1635, he bought a country estate near Antwerp, Het Steen in </a:t>
            </a:r>
            <a:r>
              <a:rPr lang="en-US" sz="2200" dirty="0" err="1">
                <a:latin typeface="Times New Roman" panose="02020603050405020304" pitchFamily="18" charset="0"/>
                <a:cs typeface="Times New Roman" panose="02020603050405020304" pitchFamily="18" charset="0"/>
              </a:rPr>
              <a:t>Elewijt</a:t>
            </a:r>
            <a:r>
              <a:rPr lang="en-US" sz="2200" dirty="0">
                <a:latin typeface="Times New Roman" panose="02020603050405020304" pitchFamily="18" charset="0"/>
                <a:cs typeface="Times New Roman" panose="02020603050405020304" pitchFamily="18" charset="0"/>
              </a:rPr>
              <a:t>, where he painted primarily landscapes of a countryside filled with humans in harmony with nature. He died in May 1640 and his remains were buried in the </a:t>
            </a:r>
            <a:r>
              <a:rPr lang="en-US" sz="2200" dirty="0" err="1">
                <a:latin typeface="Times New Roman" panose="02020603050405020304" pitchFamily="18" charset="0"/>
                <a:cs typeface="Times New Roman" panose="02020603050405020304" pitchFamily="18" charset="0"/>
              </a:rPr>
              <a:t>Jacobskerk</a:t>
            </a:r>
            <a:r>
              <a:rPr lang="en-US" sz="2200" dirty="0">
                <a:latin typeface="Times New Roman" panose="02020603050405020304" pitchFamily="18" charset="0"/>
                <a:cs typeface="Times New Roman" panose="02020603050405020304" pitchFamily="18" charset="0"/>
              </a:rPr>
              <a:t> in Antwerp.</a:t>
            </a:r>
          </a:p>
          <a:p>
            <a:r>
              <a:rPr lang="en-US" sz="2200" dirty="0">
                <a:latin typeface="Times New Roman" panose="02020603050405020304" pitchFamily="18" charset="0"/>
                <a:cs typeface="Times New Roman" panose="02020603050405020304" pitchFamily="18" charset="0"/>
              </a:rPr>
              <a:t>A quotation from Juvenal, the Roman poet of </a:t>
            </a:r>
            <a:r>
              <a:rPr lang="en-US" sz="2200" i="1" dirty="0">
                <a:latin typeface="Times New Roman" panose="02020603050405020304" pitchFamily="18" charset="0"/>
                <a:cs typeface="Times New Roman" panose="02020603050405020304" pitchFamily="18" charset="0"/>
              </a:rPr>
              <a:t>The Satires</a:t>
            </a:r>
            <a:r>
              <a:rPr lang="en-US" sz="2200" dirty="0">
                <a:latin typeface="Times New Roman" panose="02020603050405020304" pitchFamily="18" charset="0"/>
                <a:cs typeface="Times New Roman" panose="02020603050405020304" pitchFamily="18" charset="0"/>
              </a:rPr>
              <a:t>, was carved in stone over the entrance to Rubens garden. As Samuel Edwards explained, it was an apt description of Rubens hearty and well-lived life: “...Let us leave to the gods the care of dispensing their benefits to us and of giving us what we most need. They love men better than men love themselves. Let us ask them only for health of body and soundness of mind, for a strong soul free from the fear of death and untouched by anger or vain desires”.</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79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768625" y="41900"/>
            <a:ext cx="9515061" cy="501439"/>
          </a:xfrm>
        </p:spPr>
        <p:txBody>
          <a:bodyPr/>
          <a:lstStyle/>
          <a:p>
            <a:pPr algn="ctr"/>
            <a:r>
              <a:rPr lang="en-US" sz="3200" dirty="0">
                <a:latin typeface="Times New Roman" panose="02020603050405020304" pitchFamily="18" charset="0"/>
                <a:cs typeface="Times New Roman" panose="02020603050405020304" pitchFamily="18" charset="0"/>
              </a:rPr>
              <a:t>Main features of Peter Paul Rubens</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39758" y="675861"/>
            <a:ext cx="11820939" cy="6182139"/>
          </a:xfrm>
        </p:spPr>
        <p:txBody>
          <a:bodyPr>
            <a:normAutofit/>
          </a:bodyPr>
          <a:lstStyle/>
          <a:p>
            <a:r>
              <a:rPr lang="en-US" sz="2200" dirty="0">
                <a:latin typeface="Times New Roman" panose="02020603050405020304" pitchFamily="18" charset="0"/>
                <a:cs typeface="Times New Roman" panose="02020603050405020304" pitchFamily="18" charset="0"/>
              </a:rPr>
              <a:t>He famously fused a mastery of Flemish realism with the traditions of the Italian Renaissance to produce a powerful and exuberant style that epitomized the immensely popular Baroque movement, promoted by the Counter Reformation in efforts to re-establish the grandeur of the Catholic Church. This style emphasized movement, color, drama, and sensuality, and reinvigorated painting with a new lust for life after a relatively conservative period for art.</a:t>
            </a:r>
          </a:p>
          <a:p>
            <a:r>
              <a:rPr lang="en-US" sz="2200" dirty="0">
                <a:latin typeface="Times New Roman" panose="02020603050405020304" pitchFamily="18" charset="0"/>
                <a:cs typeface="Times New Roman" panose="02020603050405020304" pitchFamily="18" charset="0"/>
              </a:rPr>
              <a:t>Rubens is most known for his highly charged compositions that reference aspects of classical and Christian history. His altarpieces, portraits, and landscapes of mythological and allegorical subjects give a true glimpse of the concerns and climate of the times in which he lived.</a:t>
            </a:r>
          </a:p>
          <a:p>
            <a:r>
              <a:rPr lang="en-US" sz="2200" dirty="0">
                <a:latin typeface="Times New Roman" panose="02020603050405020304" pitchFamily="18" charset="0"/>
                <a:cs typeface="Times New Roman" panose="02020603050405020304" pitchFamily="18" charset="0"/>
              </a:rPr>
              <a:t>Rubens signature portrayal of the female form was coined “Rubenesque”, a term that remains widely recognized today to describe voluptuous nudes.</a:t>
            </a:r>
          </a:p>
          <a:p>
            <a:r>
              <a:rPr lang="en-US" sz="2200" dirty="0">
                <a:latin typeface="Times New Roman" panose="02020603050405020304" pitchFamily="18" charset="0"/>
                <a:cs typeface="Times New Roman" panose="02020603050405020304" pitchFamily="18" charset="0"/>
              </a:rPr>
              <a:t>Alongside Raphael, Rubens was pivotal in establishing the concept of a thriving artist’s studio into the art lexicon. His large studio in Antwerp was a production hub for paintings popular with nobility and art collectors throughout Europe. His bustling workshop employed many artists and apprentices who would help accomplish a large and prolific volume of work.</a:t>
            </a:r>
          </a:p>
          <a:p>
            <a:r>
              <a:rPr lang="en-US" sz="2200" dirty="0">
                <a:latin typeface="Times New Roman" panose="02020603050405020304" pitchFamily="18" charset="0"/>
                <a:cs typeface="Times New Roman" panose="02020603050405020304" pitchFamily="18" charset="0"/>
              </a:rPr>
              <a:t>Bold colors, mythical ad historical symbolism, Dynamism, Vitality, Contrast of light and dark, Dramatic gesture and action, Dramatic compositions, Muscular forms inspired </a:t>
            </a:r>
            <a:r>
              <a:rPr lang="en-US" sz="2200">
                <a:latin typeface="Times New Roman" panose="02020603050405020304" pitchFamily="18" charset="0"/>
                <a:cs typeface="Times New Roman" panose="02020603050405020304" pitchFamily="18" charset="0"/>
              </a:rPr>
              <a:t>from Michelangelo.</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86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Honeysuckle Bower (1609)</a:t>
            </a:r>
          </a:p>
        </p:txBody>
      </p:sp>
      <p:pic>
        <p:nvPicPr>
          <p:cNvPr id="10" name="Content Placeholder 9">
            <a:extLst>
              <a:ext uri="{FF2B5EF4-FFF2-40B4-BE49-F238E27FC236}">
                <a16:creationId xmlns:a16="http://schemas.microsoft.com/office/drawing/2014/main" id="{89305278-CD89-43CE-81E5-785CC12CDF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1827" y="665258"/>
            <a:ext cx="4691272" cy="6139703"/>
          </a:xfrm>
        </p:spPr>
      </p:pic>
    </p:spTree>
    <p:extLst>
      <p:ext uri="{BB962C8B-B14F-4D97-AF65-F5344CB8AC3E}">
        <p14:creationId xmlns:p14="http://schemas.microsoft.com/office/powerpoint/2010/main" val="404281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Adoration of the Magi (1609)</a:t>
            </a:r>
          </a:p>
        </p:txBody>
      </p:sp>
      <p:pic>
        <p:nvPicPr>
          <p:cNvPr id="11" name="Content Placeholder 10">
            <a:extLst>
              <a:ext uri="{FF2B5EF4-FFF2-40B4-BE49-F238E27FC236}">
                <a16:creationId xmlns:a16="http://schemas.microsoft.com/office/drawing/2014/main" id="{B3D02815-ECEF-45FD-9705-7DACB42598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126" y="583096"/>
            <a:ext cx="8863346" cy="6193264"/>
          </a:xfrm>
        </p:spPr>
      </p:pic>
    </p:spTree>
    <p:extLst>
      <p:ext uri="{BB962C8B-B14F-4D97-AF65-F5344CB8AC3E}">
        <p14:creationId xmlns:p14="http://schemas.microsoft.com/office/powerpoint/2010/main" val="98188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Adoration of the Magi (1624)</a:t>
            </a:r>
          </a:p>
        </p:txBody>
      </p:sp>
      <p:pic>
        <p:nvPicPr>
          <p:cNvPr id="6" name="Content Placeholder 5">
            <a:extLst>
              <a:ext uri="{FF2B5EF4-FFF2-40B4-BE49-F238E27FC236}">
                <a16:creationId xmlns:a16="http://schemas.microsoft.com/office/drawing/2014/main" id="{09EC7DA9-2665-4C30-BA4A-69443FB8A5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113" y="680269"/>
            <a:ext cx="7407965" cy="5926372"/>
          </a:xfrm>
        </p:spPr>
      </p:pic>
    </p:spTree>
    <p:extLst>
      <p:ext uri="{BB962C8B-B14F-4D97-AF65-F5344CB8AC3E}">
        <p14:creationId xmlns:p14="http://schemas.microsoft.com/office/powerpoint/2010/main" val="417469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Elevation of the Cross (1611)</a:t>
            </a:r>
          </a:p>
        </p:txBody>
      </p:sp>
      <p:pic>
        <p:nvPicPr>
          <p:cNvPr id="6" name="Content Placeholder 5">
            <a:extLst>
              <a:ext uri="{FF2B5EF4-FFF2-40B4-BE49-F238E27FC236}">
                <a16:creationId xmlns:a16="http://schemas.microsoft.com/office/drawing/2014/main" id="{A10B972B-1E2E-46F2-AEA1-E392E11C9B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733" y="827536"/>
            <a:ext cx="7181926" cy="5745541"/>
          </a:xfrm>
        </p:spPr>
      </p:pic>
    </p:spTree>
    <p:extLst>
      <p:ext uri="{BB962C8B-B14F-4D97-AF65-F5344CB8AC3E}">
        <p14:creationId xmlns:p14="http://schemas.microsoft.com/office/powerpoint/2010/main" val="63810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Massacre of the Innocents (1611-12)</a:t>
            </a:r>
          </a:p>
        </p:txBody>
      </p:sp>
      <p:pic>
        <p:nvPicPr>
          <p:cNvPr id="5" name="Content Placeholder 4">
            <a:extLst>
              <a:ext uri="{FF2B5EF4-FFF2-40B4-BE49-F238E27FC236}">
                <a16:creationId xmlns:a16="http://schemas.microsoft.com/office/drawing/2014/main" id="{9CD9593B-3EC7-4DE9-9313-3873F7A2E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591" y="624598"/>
            <a:ext cx="7864889" cy="6095289"/>
          </a:xfrm>
        </p:spPr>
      </p:pic>
    </p:spTree>
    <p:extLst>
      <p:ext uri="{BB962C8B-B14F-4D97-AF65-F5344CB8AC3E}">
        <p14:creationId xmlns:p14="http://schemas.microsoft.com/office/powerpoint/2010/main" val="273229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Entombment (1612-14)</a:t>
            </a:r>
          </a:p>
        </p:txBody>
      </p:sp>
      <p:pic>
        <p:nvPicPr>
          <p:cNvPr id="7" name="Content Placeholder 6">
            <a:extLst>
              <a:ext uri="{FF2B5EF4-FFF2-40B4-BE49-F238E27FC236}">
                <a16:creationId xmlns:a16="http://schemas.microsoft.com/office/drawing/2014/main" id="{DDD9A1BF-2DE5-4D8E-8934-B4928B55A4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0080" y="690559"/>
            <a:ext cx="4436997" cy="6040368"/>
          </a:xfrm>
        </p:spPr>
      </p:pic>
    </p:spTree>
    <p:extLst>
      <p:ext uri="{BB962C8B-B14F-4D97-AF65-F5344CB8AC3E}">
        <p14:creationId xmlns:p14="http://schemas.microsoft.com/office/powerpoint/2010/main" val="387410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993914" y="41900"/>
            <a:ext cx="9533999" cy="501439"/>
          </a:xfrm>
        </p:spPr>
        <p:txBody>
          <a:bodyPr/>
          <a:lstStyle/>
          <a:p>
            <a:pPr algn="ctr"/>
            <a:r>
              <a:rPr lang="en-US" sz="3200" dirty="0">
                <a:latin typeface="Times New Roman" panose="02020603050405020304" pitchFamily="18" charset="0"/>
                <a:cs typeface="Times New Roman" panose="02020603050405020304" pitchFamily="18" charset="0"/>
              </a:rPr>
              <a:t>The Rape of the daughters of Leucippus (1610-11)</a:t>
            </a:r>
          </a:p>
        </p:txBody>
      </p:sp>
      <p:pic>
        <p:nvPicPr>
          <p:cNvPr id="7" name="Content Placeholder 6">
            <a:extLst>
              <a:ext uri="{FF2B5EF4-FFF2-40B4-BE49-F238E27FC236}">
                <a16:creationId xmlns:a16="http://schemas.microsoft.com/office/drawing/2014/main" id="{6FD097CF-9231-404C-875A-A8E8892BAC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841" y="712305"/>
            <a:ext cx="7779025" cy="5834269"/>
          </a:xfrm>
        </p:spPr>
      </p:pic>
    </p:spTree>
    <p:extLst>
      <p:ext uri="{BB962C8B-B14F-4D97-AF65-F5344CB8AC3E}">
        <p14:creationId xmlns:p14="http://schemas.microsoft.com/office/powerpoint/2010/main" val="246887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Last Judgement (1614-17)</a:t>
            </a:r>
          </a:p>
        </p:txBody>
      </p:sp>
      <p:pic>
        <p:nvPicPr>
          <p:cNvPr id="6" name="Content Placeholder 5">
            <a:extLst>
              <a:ext uri="{FF2B5EF4-FFF2-40B4-BE49-F238E27FC236}">
                <a16:creationId xmlns:a16="http://schemas.microsoft.com/office/drawing/2014/main" id="{A6ADBCD1-86F3-4F7E-B4F7-E2354F230E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1826" y="609193"/>
            <a:ext cx="4625009" cy="6093449"/>
          </a:xfrm>
        </p:spPr>
      </p:pic>
    </p:spTree>
    <p:extLst>
      <p:ext uri="{BB962C8B-B14F-4D97-AF65-F5344CB8AC3E}">
        <p14:creationId xmlns:p14="http://schemas.microsoft.com/office/powerpoint/2010/main" val="365787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Self Portrait (1623)</a:t>
            </a:r>
          </a:p>
        </p:txBody>
      </p:sp>
      <p:pic>
        <p:nvPicPr>
          <p:cNvPr id="6" name="Content Placeholder 5">
            <a:extLst>
              <a:ext uri="{FF2B5EF4-FFF2-40B4-BE49-F238E27FC236}">
                <a16:creationId xmlns:a16="http://schemas.microsoft.com/office/drawing/2014/main" id="{47D1A715-AB67-4FA4-B1F4-275CA5D6F5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584" y="773676"/>
            <a:ext cx="4320208" cy="5929487"/>
          </a:xfrm>
        </p:spPr>
      </p:pic>
    </p:spTree>
    <p:extLst>
      <p:ext uri="{BB962C8B-B14F-4D97-AF65-F5344CB8AC3E}">
        <p14:creationId xmlns:p14="http://schemas.microsoft.com/office/powerpoint/2010/main" val="402392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Last Judgement (?)</a:t>
            </a:r>
          </a:p>
        </p:txBody>
      </p:sp>
      <p:pic>
        <p:nvPicPr>
          <p:cNvPr id="7" name="Content Placeholder 6">
            <a:extLst>
              <a:ext uri="{FF2B5EF4-FFF2-40B4-BE49-F238E27FC236}">
                <a16:creationId xmlns:a16="http://schemas.microsoft.com/office/drawing/2014/main" id="{7B0CBD98-2B9F-4F63-B1FC-FEFB778E2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924" y="559245"/>
            <a:ext cx="4055164" cy="6250022"/>
          </a:xfrm>
        </p:spPr>
      </p:pic>
    </p:spTree>
    <p:extLst>
      <p:ext uri="{BB962C8B-B14F-4D97-AF65-F5344CB8AC3E}">
        <p14:creationId xmlns:p14="http://schemas.microsoft.com/office/powerpoint/2010/main" val="65940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993914" y="41900"/>
            <a:ext cx="9533999" cy="501439"/>
          </a:xfrm>
        </p:spPr>
        <p:txBody>
          <a:bodyPr/>
          <a:lstStyle/>
          <a:p>
            <a:pPr algn="ctr"/>
            <a:r>
              <a:rPr lang="en-US" sz="3200" dirty="0">
                <a:latin typeface="Times New Roman" panose="02020603050405020304" pitchFamily="18" charset="0"/>
                <a:cs typeface="Times New Roman" panose="02020603050405020304" pitchFamily="18" charset="0"/>
              </a:rPr>
              <a:t>The Death of Decius Mus (1616-17)</a:t>
            </a:r>
          </a:p>
        </p:txBody>
      </p:sp>
      <p:pic>
        <p:nvPicPr>
          <p:cNvPr id="6" name="Content Placeholder 5">
            <a:extLst>
              <a:ext uri="{FF2B5EF4-FFF2-40B4-BE49-F238E27FC236}">
                <a16:creationId xmlns:a16="http://schemas.microsoft.com/office/drawing/2014/main" id="{D0470F7B-B63D-410C-932A-E9DD4B0FE1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2053" y="676377"/>
            <a:ext cx="8295862" cy="5973020"/>
          </a:xfrm>
        </p:spPr>
      </p:pic>
    </p:spTree>
    <p:extLst>
      <p:ext uri="{BB962C8B-B14F-4D97-AF65-F5344CB8AC3E}">
        <p14:creationId xmlns:p14="http://schemas.microsoft.com/office/powerpoint/2010/main" val="2426749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993914" y="41900"/>
            <a:ext cx="9533999" cy="501439"/>
          </a:xfrm>
        </p:spPr>
        <p:txBody>
          <a:bodyPr/>
          <a:lstStyle/>
          <a:p>
            <a:pPr algn="ctr"/>
            <a:r>
              <a:rPr lang="en-US" sz="3200" dirty="0">
                <a:latin typeface="Times New Roman" panose="02020603050405020304" pitchFamily="18" charset="0"/>
                <a:cs typeface="Times New Roman" panose="02020603050405020304" pitchFamily="18" charset="0"/>
              </a:rPr>
              <a:t>The Rape of the daughters of Leucippus (1618)</a:t>
            </a:r>
          </a:p>
        </p:txBody>
      </p:sp>
      <p:pic>
        <p:nvPicPr>
          <p:cNvPr id="6" name="Content Placeholder 5">
            <a:extLst>
              <a:ext uri="{FF2B5EF4-FFF2-40B4-BE49-F238E27FC236}">
                <a16:creationId xmlns:a16="http://schemas.microsoft.com/office/drawing/2014/main" id="{A1A0312F-D947-457D-B9BB-20EE95F7E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7024" y="718762"/>
            <a:ext cx="5698435" cy="6040340"/>
          </a:xfrm>
        </p:spPr>
      </p:pic>
    </p:spTree>
    <p:extLst>
      <p:ext uri="{BB962C8B-B14F-4D97-AF65-F5344CB8AC3E}">
        <p14:creationId xmlns:p14="http://schemas.microsoft.com/office/powerpoint/2010/main" val="295109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0" y="41900"/>
            <a:ext cx="11714922" cy="501439"/>
          </a:xfrm>
        </p:spPr>
        <p:txBody>
          <a:bodyPr/>
          <a:lstStyle/>
          <a:p>
            <a:pPr algn="ctr"/>
            <a:r>
              <a:rPr lang="en-US" sz="3200" dirty="0">
                <a:latin typeface="Times New Roman" panose="02020603050405020304" pitchFamily="18" charset="0"/>
                <a:cs typeface="Times New Roman" panose="02020603050405020304" pitchFamily="18" charset="0"/>
              </a:rPr>
              <a:t>The Hippopotamus and Crocodile Hunt (1615-16)</a:t>
            </a:r>
          </a:p>
        </p:txBody>
      </p:sp>
      <p:pic>
        <p:nvPicPr>
          <p:cNvPr id="6" name="Content Placeholder 5">
            <a:extLst>
              <a:ext uri="{FF2B5EF4-FFF2-40B4-BE49-F238E27FC236}">
                <a16:creationId xmlns:a16="http://schemas.microsoft.com/office/drawing/2014/main" id="{7B51425B-FB55-43E3-826D-C8377294F9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778" y="1205947"/>
            <a:ext cx="6409719" cy="4961597"/>
          </a:xfrm>
        </p:spPr>
      </p:pic>
    </p:spTree>
    <p:extLst>
      <p:ext uri="{BB962C8B-B14F-4D97-AF65-F5344CB8AC3E}">
        <p14:creationId xmlns:p14="http://schemas.microsoft.com/office/powerpoint/2010/main" val="208264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Wolf and Fox Hunt (1616)</a:t>
            </a:r>
          </a:p>
        </p:txBody>
      </p:sp>
      <p:pic>
        <p:nvPicPr>
          <p:cNvPr id="6" name="Content Placeholder 5">
            <a:extLst>
              <a:ext uri="{FF2B5EF4-FFF2-40B4-BE49-F238E27FC236}">
                <a16:creationId xmlns:a16="http://schemas.microsoft.com/office/drawing/2014/main" id="{9C4E3ACE-76B7-44AE-AE64-7C641B2764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552" y="689115"/>
            <a:ext cx="9254307" cy="5982765"/>
          </a:xfrm>
        </p:spPr>
      </p:pic>
    </p:spTree>
    <p:extLst>
      <p:ext uri="{BB962C8B-B14F-4D97-AF65-F5344CB8AC3E}">
        <p14:creationId xmlns:p14="http://schemas.microsoft.com/office/powerpoint/2010/main" val="326007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Tiger Hunt (1617-18)</a:t>
            </a:r>
          </a:p>
        </p:txBody>
      </p:sp>
      <p:pic>
        <p:nvPicPr>
          <p:cNvPr id="6" name="Content Placeholder 5">
            <a:extLst>
              <a:ext uri="{FF2B5EF4-FFF2-40B4-BE49-F238E27FC236}">
                <a16:creationId xmlns:a16="http://schemas.microsoft.com/office/drawing/2014/main" id="{AD268051-2499-4EEE-A8EE-350CA9456F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122" y="716574"/>
            <a:ext cx="7500729" cy="6028712"/>
          </a:xfrm>
        </p:spPr>
      </p:pic>
    </p:spTree>
    <p:extLst>
      <p:ext uri="{BB962C8B-B14F-4D97-AF65-F5344CB8AC3E}">
        <p14:creationId xmlns:p14="http://schemas.microsoft.com/office/powerpoint/2010/main" val="1655690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Wild Boar Hunt (1618-20)</a:t>
            </a:r>
          </a:p>
        </p:txBody>
      </p:sp>
      <p:pic>
        <p:nvPicPr>
          <p:cNvPr id="6" name="Content Placeholder 5">
            <a:extLst>
              <a:ext uri="{FF2B5EF4-FFF2-40B4-BE49-F238E27FC236}">
                <a16:creationId xmlns:a16="http://schemas.microsoft.com/office/drawing/2014/main" id="{69B045D4-36C3-45E4-B432-70EECE2522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194" y="662609"/>
            <a:ext cx="7422913" cy="6077510"/>
          </a:xfrm>
        </p:spPr>
      </p:pic>
    </p:spTree>
    <p:extLst>
      <p:ext uri="{BB962C8B-B14F-4D97-AF65-F5344CB8AC3E}">
        <p14:creationId xmlns:p14="http://schemas.microsoft.com/office/powerpoint/2010/main" val="4262260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Lion Hunt (1621)</a:t>
            </a:r>
          </a:p>
        </p:txBody>
      </p:sp>
      <p:pic>
        <p:nvPicPr>
          <p:cNvPr id="11" name="Content Placeholder 10">
            <a:extLst>
              <a:ext uri="{FF2B5EF4-FFF2-40B4-BE49-F238E27FC236}">
                <a16:creationId xmlns:a16="http://schemas.microsoft.com/office/drawing/2014/main" id="{7F7A37D8-04F6-4A6A-96DD-C47253FF1B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899" y="675858"/>
            <a:ext cx="9045787" cy="5970219"/>
          </a:xfrm>
        </p:spPr>
      </p:pic>
    </p:spTree>
    <p:extLst>
      <p:ext uri="{BB962C8B-B14F-4D97-AF65-F5344CB8AC3E}">
        <p14:creationId xmlns:p14="http://schemas.microsoft.com/office/powerpoint/2010/main" val="427764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Judgement of Paris (1597-1600)</a:t>
            </a:r>
          </a:p>
        </p:txBody>
      </p:sp>
      <p:pic>
        <p:nvPicPr>
          <p:cNvPr id="7" name="Content Placeholder 6">
            <a:extLst>
              <a:ext uri="{FF2B5EF4-FFF2-40B4-BE49-F238E27FC236}">
                <a16:creationId xmlns:a16="http://schemas.microsoft.com/office/drawing/2014/main" id="{84D43F58-03E4-4DC9-ADDD-CCDBDF717F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4331" y="708927"/>
            <a:ext cx="7487478" cy="5924467"/>
          </a:xfrm>
        </p:spPr>
      </p:pic>
    </p:spTree>
    <p:extLst>
      <p:ext uri="{BB962C8B-B14F-4D97-AF65-F5344CB8AC3E}">
        <p14:creationId xmlns:p14="http://schemas.microsoft.com/office/powerpoint/2010/main" val="1907110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Judgement of Paris (1606)</a:t>
            </a:r>
          </a:p>
        </p:txBody>
      </p:sp>
      <p:pic>
        <p:nvPicPr>
          <p:cNvPr id="7" name="Content Placeholder 6">
            <a:extLst>
              <a:ext uri="{FF2B5EF4-FFF2-40B4-BE49-F238E27FC236}">
                <a16:creationId xmlns:a16="http://schemas.microsoft.com/office/drawing/2014/main" id="{810C8ACC-B702-4AB7-BEA7-76C42A0A9D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034" y="669832"/>
            <a:ext cx="7473062" cy="5959766"/>
          </a:xfrm>
        </p:spPr>
      </p:pic>
    </p:spTree>
    <p:extLst>
      <p:ext uri="{BB962C8B-B14F-4D97-AF65-F5344CB8AC3E}">
        <p14:creationId xmlns:p14="http://schemas.microsoft.com/office/powerpoint/2010/main" val="414494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9F8B4-36E5-4804-BA22-556CB6C0B329}"/>
              </a:ext>
            </a:extLst>
          </p:cNvPr>
          <p:cNvSpPr>
            <a:spLocks noGrp="1"/>
          </p:cNvSpPr>
          <p:nvPr>
            <p:ph idx="1"/>
          </p:nvPr>
        </p:nvSpPr>
        <p:spPr>
          <a:xfrm>
            <a:off x="1103312" y="2014330"/>
            <a:ext cx="10041766" cy="4234069"/>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“My passion comes from the heavens, not from the worldly musings”</a:t>
            </a:r>
          </a:p>
          <a:p>
            <a:pPr marL="0" indent="0" algn="ctr">
              <a:buNone/>
            </a:pPr>
            <a:r>
              <a:rPr lang="en-US" sz="2400" dirty="0">
                <a:latin typeface="Times New Roman" panose="02020603050405020304" pitchFamily="18" charset="0"/>
                <a:cs typeface="Times New Roman" panose="02020603050405020304" pitchFamily="18" charset="0"/>
              </a:rPr>
              <a:t>                                                                                 Peter Paul Ruben</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“I am just a simple man standing alone with my old brushes, asking God for inspiration” </a:t>
            </a:r>
          </a:p>
          <a:p>
            <a:pPr marL="0" indent="0" algn="ctr">
              <a:buNone/>
            </a:pPr>
            <a:r>
              <a:rPr lang="en-US" sz="2400" dirty="0">
                <a:latin typeface="Times New Roman" panose="02020603050405020304" pitchFamily="18" charset="0"/>
                <a:cs typeface="Times New Roman" panose="02020603050405020304" pitchFamily="18" charset="0"/>
              </a:rPr>
              <a:t>                                                                                Peter Paul Ruben</a:t>
            </a:r>
          </a:p>
        </p:txBody>
      </p:sp>
    </p:spTree>
    <p:extLst>
      <p:ext uri="{BB962C8B-B14F-4D97-AF65-F5344CB8AC3E}">
        <p14:creationId xmlns:p14="http://schemas.microsoft.com/office/powerpoint/2010/main" val="33054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Judgement of Paris (oil sketch 1606)</a:t>
            </a:r>
          </a:p>
        </p:txBody>
      </p:sp>
      <p:pic>
        <p:nvPicPr>
          <p:cNvPr id="9" name="Content Placeholder 8">
            <a:extLst>
              <a:ext uri="{FF2B5EF4-FFF2-40B4-BE49-F238E27FC236}">
                <a16:creationId xmlns:a16="http://schemas.microsoft.com/office/drawing/2014/main" id="{1A842166-7ECE-414F-9B80-5003A1601E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659" y="730460"/>
            <a:ext cx="7755716" cy="5787702"/>
          </a:xfrm>
        </p:spPr>
      </p:pic>
    </p:spTree>
    <p:extLst>
      <p:ext uri="{BB962C8B-B14F-4D97-AF65-F5344CB8AC3E}">
        <p14:creationId xmlns:p14="http://schemas.microsoft.com/office/powerpoint/2010/main" val="3016030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Judgement of Paris (1636)</a:t>
            </a:r>
          </a:p>
        </p:txBody>
      </p:sp>
      <p:pic>
        <p:nvPicPr>
          <p:cNvPr id="6" name="Content Placeholder 5">
            <a:extLst>
              <a:ext uri="{FF2B5EF4-FFF2-40B4-BE49-F238E27FC236}">
                <a16:creationId xmlns:a16="http://schemas.microsoft.com/office/drawing/2014/main" id="{ED8F518A-CAE3-4CD5-BE09-32D3434F2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277" y="747156"/>
            <a:ext cx="7962409" cy="5892183"/>
          </a:xfrm>
        </p:spPr>
      </p:pic>
    </p:spTree>
    <p:extLst>
      <p:ext uri="{BB962C8B-B14F-4D97-AF65-F5344CB8AC3E}">
        <p14:creationId xmlns:p14="http://schemas.microsoft.com/office/powerpoint/2010/main" val="377067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Judgement of Paris (1638-39)</a:t>
            </a:r>
          </a:p>
        </p:txBody>
      </p:sp>
      <p:pic>
        <p:nvPicPr>
          <p:cNvPr id="6" name="Content Placeholder 5">
            <a:extLst>
              <a:ext uri="{FF2B5EF4-FFF2-40B4-BE49-F238E27FC236}">
                <a16:creationId xmlns:a16="http://schemas.microsoft.com/office/drawing/2014/main" id="{23C250CD-F404-493D-A61A-C1AB37343E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187" y="781878"/>
            <a:ext cx="10676185" cy="5567464"/>
          </a:xfrm>
        </p:spPr>
      </p:pic>
    </p:spTree>
    <p:extLst>
      <p:ext uri="{BB962C8B-B14F-4D97-AF65-F5344CB8AC3E}">
        <p14:creationId xmlns:p14="http://schemas.microsoft.com/office/powerpoint/2010/main" val="1535881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675860" y="41900"/>
            <a:ext cx="10482469" cy="501439"/>
          </a:xfrm>
        </p:spPr>
        <p:txBody>
          <a:bodyPr/>
          <a:lstStyle/>
          <a:p>
            <a:pPr algn="ctr"/>
            <a:r>
              <a:rPr lang="en-US" sz="3200" dirty="0">
                <a:latin typeface="Times New Roman" panose="02020603050405020304" pitchFamily="18" charset="0"/>
                <a:cs typeface="Times New Roman" panose="02020603050405020304" pitchFamily="18" charset="0"/>
              </a:rPr>
              <a:t>The Disembarkation at Marseilles (1625)</a:t>
            </a:r>
          </a:p>
        </p:txBody>
      </p:sp>
      <p:pic>
        <p:nvPicPr>
          <p:cNvPr id="6" name="Content Placeholder 5">
            <a:extLst>
              <a:ext uri="{FF2B5EF4-FFF2-40B4-BE49-F238E27FC236}">
                <a16:creationId xmlns:a16="http://schemas.microsoft.com/office/drawing/2014/main" id="{26869110-16CB-4FB1-8EFA-9730EA0A9E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850" y="742122"/>
            <a:ext cx="7332724" cy="5866180"/>
          </a:xfrm>
        </p:spPr>
      </p:pic>
    </p:spTree>
    <p:extLst>
      <p:ext uri="{BB962C8B-B14F-4D97-AF65-F5344CB8AC3E}">
        <p14:creationId xmlns:p14="http://schemas.microsoft.com/office/powerpoint/2010/main" val="340849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Venus and Adonis (mid 1630’s)</a:t>
            </a:r>
          </a:p>
        </p:txBody>
      </p:sp>
      <p:pic>
        <p:nvPicPr>
          <p:cNvPr id="9" name="Content Placeholder 8">
            <a:extLst>
              <a:ext uri="{FF2B5EF4-FFF2-40B4-BE49-F238E27FC236}">
                <a16:creationId xmlns:a16="http://schemas.microsoft.com/office/drawing/2014/main" id="{B11EF282-1AD9-4382-8F6B-2B15EE4127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864" y="718727"/>
            <a:ext cx="7275442" cy="5883107"/>
          </a:xfrm>
        </p:spPr>
      </p:pic>
    </p:spTree>
    <p:extLst>
      <p:ext uri="{BB962C8B-B14F-4D97-AF65-F5344CB8AC3E}">
        <p14:creationId xmlns:p14="http://schemas.microsoft.com/office/powerpoint/2010/main" val="1897698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Last Supper (1630-31)</a:t>
            </a:r>
          </a:p>
        </p:txBody>
      </p:sp>
      <p:pic>
        <p:nvPicPr>
          <p:cNvPr id="6" name="Content Placeholder 5">
            <a:extLst>
              <a:ext uri="{FF2B5EF4-FFF2-40B4-BE49-F238E27FC236}">
                <a16:creationId xmlns:a16="http://schemas.microsoft.com/office/drawing/2014/main" id="{EAED5C79-5F40-4405-BF48-3958DDB0F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4105" y="694632"/>
            <a:ext cx="4877724" cy="5918305"/>
          </a:xfrm>
        </p:spPr>
      </p:pic>
    </p:spTree>
    <p:extLst>
      <p:ext uri="{BB962C8B-B14F-4D97-AF65-F5344CB8AC3E}">
        <p14:creationId xmlns:p14="http://schemas.microsoft.com/office/powerpoint/2010/main" val="1960471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Massacre of the Innocents (1636-38)</a:t>
            </a:r>
          </a:p>
        </p:txBody>
      </p:sp>
      <p:pic>
        <p:nvPicPr>
          <p:cNvPr id="7" name="Content Placeholder 6">
            <a:extLst>
              <a:ext uri="{FF2B5EF4-FFF2-40B4-BE49-F238E27FC236}">
                <a16:creationId xmlns:a16="http://schemas.microsoft.com/office/drawing/2014/main" id="{B450D0D1-78D7-458A-861C-2A0E96E246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738" y="644849"/>
            <a:ext cx="9223513" cy="6133637"/>
          </a:xfrm>
        </p:spPr>
      </p:pic>
    </p:spTree>
    <p:extLst>
      <p:ext uri="{BB962C8B-B14F-4D97-AF65-F5344CB8AC3E}">
        <p14:creationId xmlns:p14="http://schemas.microsoft.com/office/powerpoint/2010/main" val="3207071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The Three Graces (mid 1639)</a:t>
            </a:r>
          </a:p>
        </p:txBody>
      </p:sp>
      <p:pic>
        <p:nvPicPr>
          <p:cNvPr id="6" name="Content Placeholder 5">
            <a:extLst>
              <a:ext uri="{FF2B5EF4-FFF2-40B4-BE49-F238E27FC236}">
                <a16:creationId xmlns:a16="http://schemas.microsoft.com/office/drawing/2014/main" id="{69346BEF-A2E2-4B5B-A95E-1A1D118BF1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158" y="901148"/>
            <a:ext cx="6890225" cy="5512180"/>
          </a:xfrm>
        </p:spPr>
      </p:pic>
    </p:spTree>
    <p:extLst>
      <p:ext uri="{BB962C8B-B14F-4D97-AF65-F5344CB8AC3E}">
        <p14:creationId xmlns:p14="http://schemas.microsoft.com/office/powerpoint/2010/main" val="1746169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Return of the Peasant (1640)</a:t>
            </a:r>
          </a:p>
        </p:txBody>
      </p:sp>
      <p:pic>
        <p:nvPicPr>
          <p:cNvPr id="7" name="Content Placeholder 6">
            <a:extLst>
              <a:ext uri="{FF2B5EF4-FFF2-40B4-BE49-F238E27FC236}">
                <a16:creationId xmlns:a16="http://schemas.microsoft.com/office/drawing/2014/main" id="{42EE87E5-CEE2-4A16-9FBE-2FD226FD0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2270" y="1033670"/>
            <a:ext cx="9321636" cy="5326649"/>
          </a:xfrm>
        </p:spPr>
      </p:pic>
    </p:spTree>
    <p:extLst>
      <p:ext uri="{BB962C8B-B14F-4D97-AF65-F5344CB8AC3E}">
        <p14:creationId xmlns:p14="http://schemas.microsoft.com/office/powerpoint/2010/main" val="167935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Peter Paul Rubens (</a:t>
            </a:r>
            <a:r>
              <a:rPr lang="en-US" sz="2800" dirty="0">
                <a:latin typeface="Times New Roman" panose="02020603050405020304" pitchFamily="18" charset="0"/>
                <a:cs typeface="Times New Roman" panose="02020603050405020304" pitchFamily="18" charset="0"/>
              </a:rPr>
              <a:t>A Flemish Painter</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0" y="874639"/>
            <a:ext cx="11979967" cy="5936976"/>
          </a:xfrm>
        </p:spPr>
        <p:txBody>
          <a:bodyPr>
            <a:noAutofit/>
          </a:bodyPr>
          <a:lstStyle/>
          <a:p>
            <a:r>
              <a:rPr lang="en-US" sz="2200" dirty="0">
                <a:latin typeface="Times New Roman" panose="02020603050405020304" pitchFamily="18" charset="0"/>
                <a:cs typeface="Times New Roman" panose="02020603050405020304" pitchFamily="18" charset="0"/>
              </a:rPr>
              <a:t>Peter Paul Rubens was a Flemish artist who worked mostly in the Baroque tradition. His work earned him a glowing reputation amongst Antwerp’s noble elite with rare financial stability. Many of his paintings included mythical and historical symbolism and he also favored images of hunting and noble life. Rubens classic style often involves bold colors and subjects.</a:t>
            </a:r>
          </a:p>
          <a:p>
            <a:r>
              <a:rPr lang="en-US" sz="2200" dirty="0">
                <a:latin typeface="Times New Roman" panose="02020603050405020304" pitchFamily="18" charset="0"/>
                <a:cs typeface="Times New Roman" panose="02020603050405020304" pitchFamily="18" charset="0"/>
              </a:rPr>
              <a:t>He was born in 1577 at Siegen, Westphalia and died in 1640 at Antwerp, Belgium.</a:t>
            </a:r>
          </a:p>
          <a:p>
            <a:r>
              <a:rPr lang="en-US" sz="2200" dirty="0">
                <a:latin typeface="Times New Roman" panose="02020603050405020304" pitchFamily="18" charset="0"/>
                <a:cs typeface="Times New Roman" panose="02020603050405020304" pitchFamily="18" charset="0"/>
              </a:rPr>
              <a:t>Named after the saints Peter and Paul, Peter Paul Rubens was one of the six children of Jan Rubens. He belongs to the family of lawyers, tanners and burgesses in Antwerp which was one of the richest and busiest seaport in Europe at that time. His father was a lawyer, an alderman involved in politics while his mother was a heiress and a writer from the Southern Netherlands. </a:t>
            </a:r>
          </a:p>
          <a:p>
            <a:r>
              <a:rPr lang="en-US" sz="2200" dirty="0">
                <a:latin typeface="Times New Roman" panose="02020603050405020304" pitchFamily="18" charset="0"/>
                <a:cs typeface="Times New Roman" panose="02020603050405020304" pitchFamily="18" charset="0"/>
              </a:rPr>
              <a:t>In 1589, Antwerp went through religious conflicts and wars. Raised under his mother’s faith, Rubens  followed Roman Catholicism and educated in humanist traditions, with the study of Latin and classical literature. He attended school in Cologne where he surpassed all his fellow students as his father had instilled a lasting love of learning in his boys.</a:t>
            </a:r>
          </a:p>
          <a:p>
            <a:r>
              <a:rPr lang="en-US" sz="2200" dirty="0">
                <a:latin typeface="Times New Roman" panose="02020603050405020304" pitchFamily="18" charset="0"/>
                <a:cs typeface="Times New Roman" panose="02020603050405020304" pitchFamily="18" charset="0"/>
              </a:rPr>
              <a:t>He was interested to opt painting as a career, but his mother desired to make him a courtier due to his naturally diplomatic personality.</a:t>
            </a:r>
          </a:p>
        </p:txBody>
      </p:sp>
    </p:spTree>
    <p:extLst>
      <p:ext uri="{BB962C8B-B14F-4D97-AF65-F5344CB8AC3E}">
        <p14:creationId xmlns:p14="http://schemas.microsoft.com/office/powerpoint/2010/main" val="283133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Peter Paul Rubens (</a:t>
            </a:r>
            <a:r>
              <a:rPr lang="en-US" sz="2800" dirty="0">
                <a:latin typeface="Times New Roman" panose="02020603050405020304" pitchFamily="18" charset="0"/>
                <a:cs typeface="Times New Roman" panose="02020603050405020304" pitchFamily="18" charset="0"/>
              </a:rPr>
              <a:t>A Flemish Painter</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0" y="728870"/>
            <a:ext cx="11887201" cy="6042989"/>
          </a:xfrm>
        </p:spPr>
        <p:txBody>
          <a:bodyPr>
            <a:noAutofit/>
          </a:bodyPr>
          <a:lstStyle/>
          <a:p>
            <a:r>
              <a:rPr lang="en-US" sz="2200" dirty="0">
                <a:latin typeface="Times New Roman" panose="02020603050405020304" pitchFamily="18" charset="0"/>
                <a:cs typeface="Times New Roman" panose="02020603050405020304" pitchFamily="18" charset="0"/>
              </a:rPr>
              <a:t>Stephen Longstreet explained in the introduction to his book </a:t>
            </a:r>
            <a:r>
              <a:rPr lang="en-US" sz="2200" i="1" dirty="0">
                <a:latin typeface="Times New Roman" panose="02020603050405020304" pitchFamily="18" charset="0"/>
                <a:cs typeface="Times New Roman" panose="02020603050405020304" pitchFamily="18" charset="0"/>
              </a:rPr>
              <a:t>The Drawings of Rubens</a:t>
            </a:r>
            <a:r>
              <a:rPr lang="en-US" sz="2200" dirty="0">
                <a:latin typeface="Times New Roman" panose="02020603050405020304" pitchFamily="18" charset="0"/>
                <a:cs typeface="Times New Roman" panose="02020603050405020304" pitchFamily="18" charset="0"/>
              </a:rPr>
              <a:t> (1964) stated that “...the father dies when his son Paul was ten, the handsome, intelligent boy became a court page but was already drawing ... His happy view of the world, his love of the human figure and well-set table, gave Peter Paul Rubens a taste for the good life. He showed it in his portfolio of drawings celebrating women, horses, the play of gods and goddesses, the fruitful fields, the peasants dancing, the filled, smoking stables, the feel of silk and furs, armor and marble, marked out by his magic lines...” </a:t>
            </a:r>
          </a:p>
          <a:p>
            <a:r>
              <a:rPr lang="en-US" sz="2200" dirty="0">
                <a:latin typeface="Times New Roman" panose="02020603050405020304" pitchFamily="18" charset="0"/>
                <a:cs typeface="Times New Roman" panose="02020603050405020304" pitchFamily="18" charset="0"/>
              </a:rPr>
              <a:t>These young experiences of courtly life and noble and royal circles were useful later in life since the young Rubens gained confidence and knowledge of the required social protocol to associate with aristocratic and royal patrons.</a:t>
            </a:r>
          </a:p>
          <a:p>
            <a:r>
              <a:rPr lang="en-US" sz="2200" dirty="0">
                <a:latin typeface="Times New Roman" panose="02020603050405020304" pitchFamily="18" charset="0"/>
                <a:cs typeface="Times New Roman" panose="02020603050405020304" pitchFamily="18" charset="0"/>
              </a:rPr>
              <a:t>In 1591, at age 14, Rubens was apprenticed to Tobias Verhaecht, a distant relative and uninspired landscape painter of little renown, in Antwerp. </a:t>
            </a:r>
          </a:p>
          <a:p>
            <a:r>
              <a:rPr lang="en-US" sz="2200" dirty="0">
                <a:latin typeface="Times New Roman" panose="02020603050405020304" pitchFamily="18" charset="0"/>
                <a:cs typeface="Times New Roman" panose="02020603050405020304" pitchFamily="18" charset="0"/>
              </a:rPr>
              <a:t>After a year, he began working in the studio of Adam van Noort, a more talented figure painter and popular master among the students, where he remained for four years. </a:t>
            </a:r>
          </a:p>
          <a:p>
            <a:r>
              <a:rPr lang="en-US" sz="2200" dirty="0">
                <a:latin typeface="Times New Roman" panose="02020603050405020304" pitchFamily="18" charset="0"/>
                <a:cs typeface="Times New Roman" panose="02020603050405020304" pitchFamily="18" charset="0"/>
              </a:rPr>
              <a:t>Afterwards, he was made senior apprentice to Antwerp’s most accomplished artist, Otto van Veen, foremost among the city’s history painters.</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49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Peter Paul Rubens (</a:t>
            </a:r>
            <a:r>
              <a:rPr lang="en-US" sz="2800" dirty="0">
                <a:latin typeface="Times New Roman" panose="02020603050405020304" pitchFamily="18" charset="0"/>
                <a:cs typeface="Times New Roman" panose="02020603050405020304" pitchFamily="18" charset="0"/>
              </a:rPr>
              <a:t>A Flemish Painter</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39758" y="675861"/>
            <a:ext cx="11820939" cy="6182139"/>
          </a:xfrm>
        </p:spPr>
        <p:txBody>
          <a:bodyPr>
            <a:normAutofit/>
          </a:bodyPr>
          <a:lstStyle/>
          <a:p>
            <a:r>
              <a:rPr lang="en-US" sz="2200" dirty="0">
                <a:latin typeface="Times New Roman" panose="02020603050405020304" pitchFamily="18" charset="0"/>
                <a:cs typeface="Times New Roman" panose="02020603050405020304" pitchFamily="18" charset="0"/>
              </a:rPr>
              <a:t>By 1598, at age 21, Peter Paul qualified as an independent master artist with the Guild. He could speak Latin, Greek, French, and Italian as well as the Flemish and Spanish of his native home. Within three years, he was made a franc-</a:t>
            </a:r>
            <a:r>
              <a:rPr lang="en-US" sz="2200" dirty="0" err="1">
                <a:latin typeface="Times New Roman" panose="02020603050405020304" pitchFamily="18" charset="0"/>
                <a:cs typeface="Times New Roman" panose="02020603050405020304" pitchFamily="18" charset="0"/>
              </a:rPr>
              <a:t>maitre</a:t>
            </a:r>
            <a:r>
              <a:rPr lang="en-US" sz="2200" dirty="0">
                <a:latin typeface="Times New Roman" panose="02020603050405020304" pitchFamily="18" charset="0"/>
                <a:cs typeface="Times New Roman" panose="02020603050405020304" pitchFamily="18" charset="0"/>
              </a:rPr>
              <a:t> (French master) of the Guild of St. Luke, which was the requirement for any artist to engage apprentices or sell paintings to the public. The guild was made up of lively artists, printers, ceramic makers, type designers, and goldsmiths who provided contacts for each other from all areas of society.</a:t>
            </a:r>
          </a:p>
          <a:p>
            <a:r>
              <a:rPr lang="en-US" sz="2200" dirty="0">
                <a:latin typeface="Times New Roman" panose="02020603050405020304" pitchFamily="18" charset="0"/>
                <a:cs typeface="Times New Roman" panose="02020603050405020304" pitchFamily="18" charset="0"/>
              </a:rPr>
              <a:t>In May 1600, Rubens traveled to Italy where he first visited Venice to see the paintings of Titian, Veronese, and Tintoretto. He was immediately influenced by the rich colors and dramatic compositions. In Venice, he also met a gentleman who worked for the Duke of Mantua, Vincenzo Gonzaga, who was so impressed with Rubens friendly, sober, and self-disciplined character that he recommended him to the Duke, who was “...a man very fond of luxury, painting and all the liberal arts...” as explained by Kristin Lohse Belkin in her book, </a:t>
            </a:r>
            <a:r>
              <a:rPr lang="en-US" sz="2200" i="1" dirty="0">
                <a:latin typeface="Times New Roman" panose="02020603050405020304" pitchFamily="18" charset="0"/>
                <a:cs typeface="Times New Roman" panose="02020603050405020304" pitchFamily="18" charset="0"/>
              </a:rPr>
              <a:t>Rubens</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Rubens became court painter to the Duke, who supported him financially with travels to Rome and Spain to study classical art, paint his own masterpieces, and make copies of the Italian master paintings including those of Michelangelo, Raphael, Leonardo da Vinci, and Caravaggio. Rubens himself wrote many years later, “I served the Gonzaga family for many years, and while I was young the delights of a stay in that part of Italy were very much to my liking”.</a:t>
            </a:r>
          </a:p>
        </p:txBody>
      </p:sp>
    </p:spTree>
    <p:extLst>
      <p:ext uri="{BB962C8B-B14F-4D97-AF65-F5344CB8AC3E}">
        <p14:creationId xmlns:p14="http://schemas.microsoft.com/office/powerpoint/2010/main" val="229489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Peter Paul Rubens (</a:t>
            </a:r>
            <a:r>
              <a:rPr lang="en-US" sz="2800" dirty="0">
                <a:latin typeface="Times New Roman" panose="02020603050405020304" pitchFamily="18" charset="0"/>
                <a:cs typeface="Times New Roman" panose="02020603050405020304" pitchFamily="18" charset="0"/>
              </a:rPr>
              <a:t>A Flemish Painter</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39758" y="675861"/>
            <a:ext cx="12152242" cy="6182139"/>
          </a:xfrm>
        </p:spPr>
        <p:txBody>
          <a:bodyPr>
            <a:noAutofit/>
          </a:bodyPr>
          <a:lstStyle/>
          <a:p>
            <a:r>
              <a:rPr lang="en-US" sz="2200" dirty="0">
                <a:latin typeface="Times New Roman" panose="02020603050405020304" pitchFamily="18" charset="0"/>
                <a:cs typeface="Times New Roman" panose="02020603050405020304" pitchFamily="18" charset="0"/>
              </a:rPr>
              <a:t>Rubens also recommended worthy purchases of art to the Duke and performed diplomatic missions until he returned to Italy in 1604. He and his brother Philip rented an apartment with a studio, hired servants, and enjoyed entertaining their friends with whom they discussed their work. </a:t>
            </a:r>
          </a:p>
          <a:p>
            <a:r>
              <a:rPr lang="en-US" sz="2200" dirty="0">
                <a:latin typeface="Times New Roman" panose="02020603050405020304" pitchFamily="18" charset="0"/>
                <a:cs typeface="Times New Roman" panose="02020603050405020304" pitchFamily="18" charset="0"/>
              </a:rPr>
              <a:t>On a second visit to Rome, Rubens studied the ancient Greek and Roman sculptures, and further explored the masters of the Renaissance. His own advice exists in the only surviving piece of his theoretical writing from a now lost notebook: “...I am convinced that in order to achieve the highest perfection one needs a full understanding of the statues, indeed a complete absorption in them; but one must make judicious use of them and before all avoid the effect of stone...”.</a:t>
            </a:r>
          </a:p>
          <a:p>
            <a:r>
              <a:rPr lang="en-US" sz="2200" dirty="0">
                <a:latin typeface="Times New Roman" panose="02020603050405020304" pitchFamily="18" charset="0"/>
                <a:cs typeface="Times New Roman" panose="02020603050405020304" pitchFamily="18" charset="0"/>
              </a:rPr>
              <a:t>He painted many portraits during this period that influenced later artists such as Anthony van Dyck, Joshua Reynolds, and Thomas Gainsborough.</a:t>
            </a:r>
          </a:p>
          <a:p>
            <a:r>
              <a:rPr lang="en-US" sz="2200" dirty="0">
                <a:latin typeface="Times New Roman" panose="02020603050405020304" pitchFamily="18" charset="0"/>
                <a:cs typeface="Times New Roman" panose="02020603050405020304" pitchFamily="18" charset="0"/>
              </a:rPr>
              <a:t>In October 1608, Rubens left Rome abruptly after learning that his mother was seriously ill but by the time he reached her, she had passed away. He decided to remain in Antwerp and in September 1609 became the court painter for the Archduke Albert and Archduchess Isabella in Brussels. </a:t>
            </a:r>
          </a:p>
          <a:p>
            <a:r>
              <a:rPr lang="en-US" sz="2200" dirty="0">
                <a:latin typeface="Times New Roman" panose="02020603050405020304" pitchFamily="18" charset="0"/>
                <a:cs typeface="Times New Roman" panose="02020603050405020304" pitchFamily="18" charset="0"/>
              </a:rPr>
              <a:t>Soon after, Peter Paul fell in love with Isabella Brant, the eighteen-year-old niece, of his brother’s wife. Rubens and the charming and intelligent Isabella lived with her family while he had a new house built for them, now named the Rubenshuis Museum, which was finished by 1615. </a:t>
            </a:r>
          </a:p>
        </p:txBody>
      </p:sp>
    </p:spTree>
    <p:extLst>
      <p:ext uri="{BB962C8B-B14F-4D97-AF65-F5344CB8AC3E}">
        <p14:creationId xmlns:p14="http://schemas.microsoft.com/office/powerpoint/2010/main" val="3030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Peter Paul Rubens (</a:t>
            </a:r>
            <a:r>
              <a:rPr lang="en-US" sz="2800" dirty="0">
                <a:latin typeface="Times New Roman" panose="02020603050405020304" pitchFamily="18" charset="0"/>
                <a:cs typeface="Times New Roman" panose="02020603050405020304" pitchFamily="18" charset="0"/>
              </a:rPr>
              <a:t>A Flemish Painter</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39758" y="569845"/>
            <a:ext cx="11820939" cy="6182139"/>
          </a:xfrm>
        </p:spPr>
        <p:txBody>
          <a:bodyPr>
            <a:noAutofit/>
          </a:bodyPr>
          <a:lstStyle/>
          <a:p>
            <a:r>
              <a:rPr lang="en-US" sz="2200" dirty="0">
                <a:latin typeface="Times New Roman" panose="02020603050405020304" pitchFamily="18" charset="0"/>
                <a:cs typeface="Times New Roman" panose="02020603050405020304" pitchFamily="18" charset="0"/>
              </a:rPr>
              <a:t>This Italian-influenced villa in the center of Antwerp accommodated his workshop, where he and his apprentices worked, along with his personal art collection and library, both of which were among the most extensive in the city.</a:t>
            </a:r>
          </a:p>
          <a:p>
            <a:r>
              <a:rPr lang="en-US" sz="2200" dirty="0">
                <a:latin typeface="Times New Roman" panose="02020603050405020304" pitchFamily="18" charset="0"/>
                <a:cs typeface="Times New Roman" panose="02020603050405020304" pitchFamily="18" charset="0"/>
              </a:rPr>
              <a:t>During this time, Rubens grew his studio to encompass numerous students and assistants, the most famous of whom was the young Anthony van Dyck, soon to become the leading Flemish portraitist.</a:t>
            </a:r>
          </a:p>
          <a:p>
            <a:r>
              <a:rPr lang="en-US" sz="2200" dirty="0">
                <a:latin typeface="Times New Roman" panose="02020603050405020304" pitchFamily="18" charset="0"/>
                <a:cs typeface="Times New Roman" panose="02020603050405020304" pitchFamily="18" charset="0"/>
              </a:rPr>
              <a:t>During the decade 1610 to 1620, the Rubens studio produced an enormous amount of altarpieces for the Roman Catholic churches. </a:t>
            </a:r>
          </a:p>
          <a:p>
            <a:r>
              <a:rPr lang="en-US" sz="2200" dirty="0">
                <a:latin typeface="Times New Roman" panose="02020603050405020304" pitchFamily="18" charset="0"/>
                <a:cs typeface="Times New Roman" panose="02020603050405020304" pitchFamily="18" charset="0"/>
              </a:rPr>
              <a:t>Rubens felt compelled to blend Flemish realism with the power and fire of Michelangelo while utilizing color like Titian. Many paintings based on secular scenes of mythology, history, allegory, portraits, landscape, and hunting were also created, of which Rubens personally painted the most important people and sections. </a:t>
            </a:r>
          </a:p>
          <a:p>
            <a:r>
              <a:rPr lang="en-US" sz="2200" dirty="0">
                <a:latin typeface="Times New Roman" panose="02020603050405020304" pitchFamily="18" charset="0"/>
                <a:cs typeface="Times New Roman" panose="02020603050405020304" pitchFamily="18" charset="0"/>
              </a:rPr>
              <a:t>Rubens scholar Kristin Lohse Belkin noted that the Danish court physician Otto Sperling observed the process during a visit to Rubens studio in 1621 as “...a good number of painters each occupied on a different work, for which Mr. Rubens had provided chalk drawings with touches of color added here and there. The young men had to work these up fully in paint, until finally Mr. Rubens would add the last touches with the brush and colors. All this is considered a Rubens work; thus he gained a large fortune, and kings and princes have reaped gifts and jewels upon him”. </a:t>
            </a:r>
          </a:p>
        </p:txBody>
      </p:sp>
    </p:spTree>
    <p:extLst>
      <p:ext uri="{BB962C8B-B14F-4D97-AF65-F5344CB8AC3E}">
        <p14:creationId xmlns:p14="http://schemas.microsoft.com/office/powerpoint/2010/main" val="125791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C3-7452-4D98-A618-DF5BB88BD8AA}"/>
              </a:ext>
            </a:extLst>
          </p:cNvPr>
          <p:cNvSpPr>
            <a:spLocks noGrp="1"/>
          </p:cNvSpPr>
          <p:nvPr>
            <p:ph type="title"/>
          </p:nvPr>
        </p:nvSpPr>
        <p:spPr>
          <a:xfrm>
            <a:off x="1696278" y="41900"/>
            <a:ext cx="8367808" cy="501439"/>
          </a:xfrm>
        </p:spPr>
        <p:txBody>
          <a:bodyPr/>
          <a:lstStyle/>
          <a:p>
            <a:pPr algn="ctr"/>
            <a:r>
              <a:rPr lang="en-US" sz="3200" dirty="0">
                <a:latin typeface="Times New Roman" panose="02020603050405020304" pitchFamily="18" charset="0"/>
                <a:cs typeface="Times New Roman" panose="02020603050405020304" pitchFamily="18" charset="0"/>
              </a:rPr>
              <a:t>Peter Paul Rubens (</a:t>
            </a:r>
            <a:r>
              <a:rPr lang="en-US" sz="2800" dirty="0">
                <a:latin typeface="Times New Roman" panose="02020603050405020304" pitchFamily="18" charset="0"/>
                <a:cs typeface="Times New Roman" panose="02020603050405020304" pitchFamily="18" charset="0"/>
              </a:rPr>
              <a:t>A Flemish Painter</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4C3302A-45B1-4C13-8A42-14D37B663554}"/>
              </a:ext>
            </a:extLst>
          </p:cNvPr>
          <p:cNvSpPr>
            <a:spLocks noGrp="1"/>
          </p:cNvSpPr>
          <p:nvPr>
            <p:ph idx="1"/>
          </p:nvPr>
        </p:nvSpPr>
        <p:spPr>
          <a:xfrm>
            <a:off x="185530" y="1298712"/>
            <a:ext cx="11675165" cy="5473149"/>
          </a:xfrm>
        </p:spPr>
        <p:txBody>
          <a:bodyPr>
            <a:normAutofit/>
          </a:bodyPr>
          <a:lstStyle/>
          <a:p>
            <a:r>
              <a:rPr lang="en-US" sz="2200" dirty="0">
                <a:latin typeface="Times New Roman" panose="02020603050405020304" pitchFamily="18" charset="0"/>
                <a:cs typeface="Times New Roman" panose="02020603050405020304" pitchFamily="18" charset="0"/>
              </a:rPr>
              <a:t>Rubens claimed to be “...by natural instinct, better fitted to execute very large works than small curiosities”. This particular strength and talent played a very important role in his career as his focus shifted from Antwerp to the royal European courts.</a:t>
            </a:r>
          </a:p>
          <a:p>
            <a:r>
              <a:rPr lang="en-US" sz="2200" dirty="0">
                <a:latin typeface="Times New Roman" panose="02020603050405020304" pitchFamily="18" charset="0"/>
                <a:cs typeface="Times New Roman" panose="02020603050405020304" pitchFamily="18" charset="0"/>
              </a:rPr>
              <a:t>Between 1627 and 1630, Rubens diplomatic career was in full swing as he moved between the courts of England and Spain in an attempt to bring peace between the two countries. A more private reason for the traveling was that his wife Isabella had died in the summer of 1626, probably due to the plague, and he desired a change of surroundings. As the artist said, according to Kristin Lohse Belkin “...I should think a journey would be advisable, to take me away from the many things which necessarily renew my sorrow...The novelties which present themselves to the eye in a change of country occupy the imagination and leave no room for a relapse into grief”.</a:t>
            </a:r>
          </a:p>
          <a:p>
            <a:r>
              <a:rPr lang="en-US" sz="2200" dirty="0">
                <a:latin typeface="Times New Roman" panose="02020603050405020304" pitchFamily="18" charset="0"/>
                <a:cs typeface="Times New Roman" panose="02020603050405020304" pitchFamily="18" charset="0"/>
              </a:rPr>
              <a:t>Unfortunately, these diplomatic meetings had little political consequence. Nevertheless, Rubens was greatly appreciated. He was knighted by Charles I of England, Philip IV of Spain, and awarded an honorary Master of Arts Degree from Cambridge in 1629. He resumed his study of the paintings of Titian; it has been said that Rubens copied every Titian in King Philip’s collection. </a:t>
            </a:r>
          </a:p>
        </p:txBody>
      </p:sp>
    </p:spTree>
    <p:extLst>
      <p:ext uri="{BB962C8B-B14F-4D97-AF65-F5344CB8AC3E}">
        <p14:creationId xmlns:p14="http://schemas.microsoft.com/office/powerpoint/2010/main" val="2269192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183</TotalTime>
  <Words>2402</Words>
  <Application>Microsoft Office PowerPoint</Application>
  <PresentationFormat>Widescreen</PresentationFormat>
  <Paragraphs>78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Century Gothic</vt:lpstr>
      <vt:lpstr>Times New Roman</vt:lpstr>
      <vt:lpstr>Wingdings 3</vt:lpstr>
      <vt:lpstr>Ion</vt:lpstr>
      <vt:lpstr>PETER PAUL RUBENS</vt:lpstr>
      <vt:lpstr>Self Portrait (1623)</vt:lpstr>
      <vt:lpstr>PowerPoint Presentation</vt:lpstr>
      <vt:lpstr>Peter Paul Rubens (A Flemish Painter)</vt:lpstr>
      <vt:lpstr>Peter Paul Rubens (A Flemish Painter)</vt:lpstr>
      <vt:lpstr>Peter Paul Rubens (A Flemish Painter)</vt:lpstr>
      <vt:lpstr>Peter Paul Rubens (A Flemish Painter)</vt:lpstr>
      <vt:lpstr>Peter Paul Rubens (A Flemish Painter)</vt:lpstr>
      <vt:lpstr>Peter Paul Rubens (A Flemish Painter)</vt:lpstr>
      <vt:lpstr>Peter Paul Rubens (A Flemish Painter)</vt:lpstr>
      <vt:lpstr>Main features of Peter Paul Rubens</vt:lpstr>
      <vt:lpstr>The Honeysuckle Bower (1609)</vt:lpstr>
      <vt:lpstr>Adoration of the Magi (1609)</vt:lpstr>
      <vt:lpstr>Adoration of the Magi (1624)</vt:lpstr>
      <vt:lpstr>Elevation of the Cross (1611)</vt:lpstr>
      <vt:lpstr>Massacre of the Innocents (1611-12)</vt:lpstr>
      <vt:lpstr>The Entombment (1612-14)</vt:lpstr>
      <vt:lpstr>The Rape of the daughters of Leucippus (1610-11)</vt:lpstr>
      <vt:lpstr>The Last Judgement (1614-17)</vt:lpstr>
      <vt:lpstr>The Last Judgement (?)</vt:lpstr>
      <vt:lpstr>The Death of Decius Mus (1616-17)</vt:lpstr>
      <vt:lpstr>The Rape of the daughters of Leucippus (1618)</vt:lpstr>
      <vt:lpstr>The Hippopotamus and Crocodile Hunt (1615-16)</vt:lpstr>
      <vt:lpstr>Wolf and Fox Hunt (1616)</vt:lpstr>
      <vt:lpstr>The Tiger Hunt (1617-18)</vt:lpstr>
      <vt:lpstr>The Wild Boar Hunt (1618-20)</vt:lpstr>
      <vt:lpstr>Lion Hunt (1621)</vt:lpstr>
      <vt:lpstr>Judgement of Paris (1597-1600)</vt:lpstr>
      <vt:lpstr>Judgement of Paris (1606)</vt:lpstr>
      <vt:lpstr>Judgement of Paris (oil sketch 1606)</vt:lpstr>
      <vt:lpstr>Judgement of Paris (1636)</vt:lpstr>
      <vt:lpstr>Judgement of Paris (1638-39)</vt:lpstr>
      <vt:lpstr>The Disembarkation at Marseilles (1625)</vt:lpstr>
      <vt:lpstr>Venus and Adonis (mid 1630’s)</vt:lpstr>
      <vt:lpstr>The Last Supper (1630-31)</vt:lpstr>
      <vt:lpstr>Massacre of the Innocents (1636-38)</vt:lpstr>
      <vt:lpstr>The Three Graces (mid 1639)</vt:lpstr>
      <vt:lpstr>Return of the Peasant (1640)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PAUL RUBENS</dc:title>
  <dc:creator>Admin</dc:creator>
  <cp:lastModifiedBy>Admin</cp:lastModifiedBy>
  <cp:revision>53</cp:revision>
  <dcterms:created xsi:type="dcterms:W3CDTF">2020-02-26T13:06:29Z</dcterms:created>
  <dcterms:modified xsi:type="dcterms:W3CDTF">2020-02-27T04:40:01Z</dcterms:modified>
</cp:coreProperties>
</file>